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8" r:id="rId2"/>
    <p:sldId id="273" r:id="rId3"/>
    <p:sldId id="276" r:id="rId4"/>
    <p:sldId id="265" r:id="rId5"/>
    <p:sldId id="286" r:id="rId6"/>
    <p:sldId id="269" r:id="rId7"/>
    <p:sldId id="268" r:id="rId8"/>
    <p:sldId id="266" r:id="rId9"/>
    <p:sldId id="270" r:id="rId10"/>
    <p:sldId id="267" r:id="rId11"/>
    <p:sldId id="277" r:id="rId12"/>
    <p:sldId id="274" r:id="rId13"/>
    <p:sldId id="288" r:id="rId14"/>
    <p:sldId id="287" r:id="rId15"/>
    <p:sldId id="289" r:id="rId16"/>
    <p:sldId id="291" r:id="rId17"/>
    <p:sldId id="279" r:id="rId18"/>
    <p:sldId id="297" r:id="rId19"/>
    <p:sldId id="298" r:id="rId20"/>
    <p:sldId id="295" r:id="rId21"/>
    <p:sldId id="300" r:id="rId22"/>
  </p:sldIdLst>
  <p:sldSz cx="9144000" cy="6858000" type="screen4x3"/>
  <p:notesSz cx="6858000" cy="9215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56" y="-90"/>
      </p:cViewPr>
      <p:guideLst>
        <p:guide orient="horz" pos="290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772"/>
          </a:xfrm>
          <a:prstGeom prst="rect">
            <a:avLst/>
          </a:prstGeom>
        </p:spPr>
        <p:txBody>
          <a:bodyPr vert="horz" lIns="91440" tIns="45720" rIns="91440" bIns="45720" rtlCol="0"/>
          <a:lstStyle>
            <a:lvl1pPr algn="r">
              <a:defRPr sz="1200"/>
            </a:lvl1pPr>
          </a:lstStyle>
          <a:p>
            <a:fld id="{2BA33C95-4492-42F3-958B-4ABA5E7F05D1}" type="datetimeFigureOut">
              <a:rPr lang="en-US" smtClean="0"/>
              <a:pPr/>
              <a:t>11/30/2012</a:t>
            </a:fld>
            <a:endParaRPr lang="en-US"/>
          </a:p>
        </p:txBody>
      </p:sp>
      <p:sp>
        <p:nvSpPr>
          <p:cNvPr id="4" name="Footer Placeholder 3"/>
          <p:cNvSpPr>
            <a:spLocks noGrp="1"/>
          </p:cNvSpPr>
          <p:nvPr>
            <p:ph type="ftr" sz="quarter" idx="2"/>
          </p:nvPr>
        </p:nvSpPr>
        <p:spPr>
          <a:xfrm>
            <a:off x="0" y="8753067"/>
            <a:ext cx="2971800" cy="46077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3067"/>
            <a:ext cx="2971800" cy="460772"/>
          </a:xfrm>
          <a:prstGeom prst="rect">
            <a:avLst/>
          </a:prstGeom>
        </p:spPr>
        <p:txBody>
          <a:bodyPr vert="horz" lIns="91440" tIns="45720" rIns="91440" bIns="45720" rtlCol="0" anchor="b"/>
          <a:lstStyle>
            <a:lvl1pPr algn="r">
              <a:defRPr sz="1200"/>
            </a:lvl1pPr>
          </a:lstStyle>
          <a:p>
            <a:fld id="{43E86E47-05EE-42DC-B59F-D949D4F467D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772"/>
          </a:xfrm>
          <a:prstGeom prst="rect">
            <a:avLst/>
          </a:prstGeom>
        </p:spPr>
        <p:txBody>
          <a:bodyPr vert="horz" lIns="91440" tIns="45720" rIns="91440" bIns="45720" rtlCol="0"/>
          <a:lstStyle>
            <a:lvl1pPr algn="r">
              <a:defRPr sz="1200"/>
            </a:lvl1pPr>
          </a:lstStyle>
          <a:p>
            <a:fld id="{2606E732-38C0-48B7-B020-1CADC2DD7F68}" type="datetimeFigureOut">
              <a:rPr lang="en-US" smtClean="0"/>
              <a:pPr/>
              <a:t>11/30/2012</a:t>
            </a:fld>
            <a:endParaRPr lang="en-US"/>
          </a:p>
        </p:txBody>
      </p:sp>
      <p:sp>
        <p:nvSpPr>
          <p:cNvPr id="4" name="Slide Image Placeholder 3"/>
          <p:cNvSpPr>
            <a:spLocks noGrp="1" noRot="1" noChangeAspect="1"/>
          </p:cNvSpPr>
          <p:nvPr>
            <p:ph type="sldImg" idx="2"/>
          </p:nvPr>
        </p:nvSpPr>
        <p:spPr>
          <a:xfrm>
            <a:off x="1125538" y="690563"/>
            <a:ext cx="4606925" cy="3455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7333"/>
            <a:ext cx="5486400" cy="414694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3067"/>
            <a:ext cx="2971800" cy="46077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53067"/>
            <a:ext cx="2971800" cy="460772"/>
          </a:xfrm>
          <a:prstGeom prst="rect">
            <a:avLst/>
          </a:prstGeom>
        </p:spPr>
        <p:txBody>
          <a:bodyPr vert="horz" lIns="91440" tIns="45720" rIns="91440" bIns="45720" rtlCol="0" anchor="b"/>
          <a:lstStyle>
            <a:lvl1pPr algn="r">
              <a:defRPr sz="1200"/>
            </a:lvl1pPr>
          </a:lstStyle>
          <a:p>
            <a:fld id="{135A834B-D4D2-4E9E-9951-B4FD918469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600200"/>
          </a:xfrm>
        </p:spPr>
        <p:txBody>
          <a:bodyPr>
            <a:normAutofit/>
          </a:bodyPr>
          <a:lstStyle>
            <a:lvl1pPr>
              <a:defRPr sz="3400" b="1"/>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2" y="1000125"/>
            <a:ext cx="8269287" cy="600075"/>
          </a:xfrm>
        </p:spPr>
        <p:txBody>
          <a:bodyPr anchor="t">
            <a:normAutofit/>
          </a:bodyPr>
          <a:lstStyle>
            <a:lvl1pPr algn="l">
              <a:defRPr sz="3400" b="1" cap="all"/>
            </a:lvl1pPr>
          </a:lstStyle>
          <a:p>
            <a:r>
              <a:rPr lang="en-US" dirty="0" smtClean="0"/>
              <a:t>Click to edit Master title style</a:t>
            </a:r>
            <a:endParaRPr lang="en-US" dirty="0"/>
          </a:p>
        </p:txBody>
      </p:sp>
      <p:sp>
        <p:nvSpPr>
          <p:cNvPr id="8" name="Title 1"/>
          <p:cNvSpPr txBox="1">
            <a:spLocks/>
          </p:cNvSpPr>
          <p:nvPr userDrawn="1"/>
        </p:nvSpPr>
        <p:spPr>
          <a:xfrm>
            <a:off x="722313" y="1762125"/>
            <a:ext cx="8269287" cy="600075"/>
          </a:xfrm>
          <a:prstGeom prst="rect">
            <a:avLst/>
          </a:prstGeom>
        </p:spPr>
        <p:txBody>
          <a:bodyPr vert="horz" lIns="91440" tIns="45720" rIns="91440" bIns="45720" rtlCol="0" anchor="t">
            <a:normAutofit/>
          </a:bodyPr>
          <a:lstStyle>
            <a:lvl1pPr algn="l">
              <a:defRPr sz="3400" b="1" cap="all"/>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all" spc="0" normalizeH="0" baseline="0" noProof="0" dirty="0" smtClean="0">
                <a:ln>
                  <a:noFill/>
                </a:ln>
                <a:solidFill>
                  <a:schemeClr val="bg1"/>
                </a:solidFill>
                <a:effectLst/>
                <a:uLnTx/>
                <a:uFillTx/>
                <a:latin typeface="Tahoma" pitchFamily="34" charset="0"/>
                <a:ea typeface="+mj-ea"/>
                <a:cs typeface="Tahoma" pitchFamily="34" charset="0"/>
              </a:rPr>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33800" y="3581400"/>
            <a:ext cx="4876800" cy="1600200"/>
          </a:xfrm>
        </p:spPr>
        <p:txBody>
          <a:bodyPr>
            <a:normAutofit/>
          </a:bodyPr>
          <a:lstStyle>
            <a:lvl1pPr>
              <a:defRPr sz="3400" b="1"/>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29600" cy="4495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28600" y="6324600"/>
            <a:ext cx="533400" cy="365125"/>
          </a:xfrm>
        </p:spPr>
        <p:txBody>
          <a:bodyPr/>
          <a:lstStyle/>
          <a:p>
            <a:fld id="{6840C897-278C-44B8-8F93-9EC31B7DC8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C91F9E6-390F-4DA2-9223-E9E7138F3D0A}" type="datetimeFigureOut">
              <a:rPr lang="en-US" smtClean="0"/>
              <a:pPr/>
              <a:t>11/30/2012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40C897-278C-44B8-8F93-9EC31B7DC8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Headline</a:t>
            </a:r>
            <a:endParaRPr lang="en-US" dirty="0"/>
          </a:p>
        </p:txBody>
      </p:sp>
      <p:sp>
        <p:nvSpPr>
          <p:cNvPr id="3" name="Text Placeholder 2"/>
          <p:cNvSpPr>
            <a:spLocks noGrp="1"/>
          </p:cNvSpPr>
          <p:nvPr>
            <p:ph type="body" idx="1"/>
          </p:nvPr>
        </p:nvSpPr>
        <p:spPr>
          <a:xfrm>
            <a:off x="457200" y="1600200"/>
            <a:ext cx="8229600" cy="4648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ahoma" pitchFamily="34" charset="0"/>
                <a:cs typeface="Tahoma" pitchFamily="34" charset="0"/>
              </a:defRPr>
            </a:lvl1pPr>
          </a:lstStyle>
          <a:p>
            <a:fld id="{6840C897-278C-44B8-8F93-9EC31B7DC83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5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spcBef>
          <a:spcPct val="0"/>
        </a:spcBef>
        <a:buNone/>
        <a:defRPr sz="2800" b="1" kern="1200">
          <a:solidFill>
            <a:schemeClr val="bg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Clr>
          <a:srgbClr val="009B7A"/>
        </a:buClr>
        <a:buSzPct val="125000"/>
        <a:buFont typeface="Wingdings" pitchFamily="2" charset="2"/>
        <a:buChar char="§"/>
        <a:defRPr sz="20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Clr>
          <a:srgbClr val="009B7A"/>
        </a:buClr>
        <a:buSzPct val="125000"/>
        <a:buFont typeface="Arial" pitchFamily="34" charset="0"/>
        <a:buChar char="–"/>
        <a:defRPr sz="1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Clr>
          <a:srgbClr val="009B7A"/>
        </a:buClr>
        <a:buSzPct val="125000"/>
        <a:buFont typeface="Arial" pitchFamily="34" charset="0"/>
        <a:buChar char="•"/>
        <a:defRPr sz="16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Clr>
          <a:srgbClr val="009B7A"/>
        </a:buClr>
        <a:buSzPct val="125000"/>
        <a:buFont typeface="Arial" pitchFamily="34" charset="0"/>
        <a:buChar char="–"/>
        <a:defRPr sz="14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Clr>
          <a:srgbClr val="009B7A"/>
        </a:buClr>
        <a:buSzPct val="125000"/>
        <a:buFont typeface="Arial" pitchFamily="34" charset="0"/>
        <a:buChar char="»"/>
        <a:defRPr sz="14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Stoddard@EfficiencyMaine.com" TargetMode="External"/><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hyperlink" Target="http://www.savelikeamainer.com/" TargetMode="External"/><Relationship Id="rId4" Type="http://schemas.openxmlformats.org/officeDocument/2006/relationships/hyperlink" Target="http://www.efficiencymaine.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Z:\User Folder\Mike_Beamer\PPT\slam_presentatio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itle 6"/>
          <p:cNvSpPr>
            <a:spLocks noGrp="1"/>
          </p:cNvSpPr>
          <p:nvPr>
            <p:ph type="title"/>
          </p:nvPr>
        </p:nvSpPr>
        <p:spPr/>
        <p:txBody>
          <a:bodyPr>
            <a:normAutofit fontScale="90000"/>
          </a:bodyPr>
          <a:lstStyle/>
          <a:p>
            <a:r>
              <a:rPr lang="en-US" dirty="0" smtClean="0"/>
              <a:t>Efficiency </a:t>
            </a:r>
            <a:r>
              <a:rPr lang="en-US" dirty="0" err="1" smtClean="0"/>
              <a:t>maine’s</a:t>
            </a:r>
            <a:r>
              <a:rPr lang="en-US" dirty="0" smtClean="0"/>
              <a:t> </a:t>
            </a:r>
            <a:br>
              <a:rPr lang="en-US" dirty="0" smtClean="0"/>
            </a:br>
            <a:r>
              <a:rPr lang="en-US" dirty="0" smtClean="0"/>
              <a:t>recent successes and major opportunities ahead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t/>
            </a:r>
            <a:br>
              <a:rPr lang="en-US" sz="2700" dirty="0" smtClean="0"/>
            </a:br>
            <a:r>
              <a:rPr lang="en-US" sz="2700" dirty="0" smtClean="0"/>
              <a:t/>
            </a:r>
            <a:br>
              <a:rPr lang="en-US" sz="2700" dirty="0" smtClean="0"/>
            </a:br>
            <a:r>
              <a:rPr lang="en-US" sz="2700" cap="none" dirty="0" smtClean="0"/>
              <a:t>Michael D. Stoddard</a:t>
            </a:r>
            <a:br>
              <a:rPr lang="en-US" sz="2700" cap="none" dirty="0" smtClean="0"/>
            </a:br>
            <a:r>
              <a:rPr lang="en-US" sz="2700" cap="none" dirty="0" smtClean="0"/>
              <a:t>Executive Director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Excellent Benefit-to-Cost Ratio</a:t>
            </a:r>
            <a:endParaRPr lang="en-US"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10</a:t>
            </a:fld>
            <a:endParaRPr lang="en-US"/>
          </a:p>
        </p:txBody>
      </p:sp>
      <p:sp>
        <p:nvSpPr>
          <p:cNvPr id="8" name="TextBox 7"/>
          <p:cNvSpPr txBox="1"/>
          <p:nvPr/>
        </p:nvSpPr>
        <p:spPr>
          <a:xfrm>
            <a:off x="1219200" y="5715000"/>
            <a:ext cx="6705600" cy="923330"/>
          </a:xfrm>
          <a:prstGeom prst="rect">
            <a:avLst/>
          </a:prstGeom>
          <a:noFill/>
        </p:spPr>
        <p:txBody>
          <a:bodyPr wrap="square" rtlCol="0">
            <a:spAutoFit/>
          </a:bodyPr>
          <a:lstStyle/>
          <a:p>
            <a:r>
              <a:rPr lang="en-US" dirty="0" smtClean="0"/>
              <a:t>Exceeded Triennial Plan Metric of 2.3-to-1 Ratio.  </a:t>
            </a:r>
          </a:p>
          <a:p>
            <a:r>
              <a:rPr lang="en-US" dirty="0" smtClean="0"/>
              <a:t>B:C Ratios declining due to lower energy costs and slower economy.</a:t>
            </a:r>
          </a:p>
          <a:p>
            <a:r>
              <a:rPr lang="en-US" dirty="0" smtClean="0"/>
              <a:t>AF = All Fuels (includes programs that saved heating fuels).</a:t>
            </a:r>
            <a:endParaRPr lang="en-US" dirty="0"/>
          </a:p>
        </p:txBody>
      </p:sp>
      <p:pic>
        <p:nvPicPr>
          <p:cNvPr id="2" name="Picture 2"/>
          <p:cNvPicPr>
            <a:picLocks noChangeAspect="1" noChangeArrowheads="1"/>
          </p:cNvPicPr>
          <p:nvPr/>
        </p:nvPicPr>
        <p:blipFill>
          <a:blip r:embed="rId3" cstate="print"/>
          <a:srcRect/>
          <a:stretch>
            <a:fillRect/>
          </a:stretch>
        </p:blipFill>
        <p:spPr bwMode="auto">
          <a:xfrm>
            <a:off x="1066800" y="1600200"/>
            <a:ext cx="7047639" cy="419258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Z:\User Folder\Mike_Beamer\PPT\slam_transitio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itle 5"/>
          <p:cNvSpPr>
            <a:spLocks noGrp="1"/>
          </p:cNvSpPr>
          <p:nvPr>
            <p:ph type="ctrTitle"/>
          </p:nvPr>
        </p:nvSpPr>
        <p:spPr>
          <a:xfrm>
            <a:off x="685800" y="1828800"/>
            <a:ext cx="7772400" cy="2362200"/>
          </a:xfrm>
        </p:spPr>
        <p:txBody>
          <a:bodyPr>
            <a:normAutofit/>
          </a:bodyPr>
          <a:lstStyle/>
          <a:p>
            <a:r>
              <a:rPr lang="en-US" dirty="0" smtClean="0"/>
              <a:t>Efficiency Maine </a:t>
            </a:r>
            <a:br>
              <a:rPr lang="en-US" dirty="0" smtClean="0"/>
            </a:br>
            <a:r>
              <a:rPr lang="en-US" dirty="0" smtClean="0"/>
              <a:t>Program Highlights -- Year 1</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Residential Lighting</a:t>
            </a:r>
            <a:endParaRPr lang="en-US"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12</a:t>
            </a:fld>
            <a:endParaRPr lang="en-US"/>
          </a:p>
        </p:txBody>
      </p:sp>
      <p:pic>
        <p:nvPicPr>
          <p:cNvPr id="18433" name="Picture 1"/>
          <p:cNvPicPr>
            <a:picLocks noChangeAspect="1" noChangeArrowheads="1"/>
          </p:cNvPicPr>
          <p:nvPr/>
        </p:nvPicPr>
        <p:blipFill>
          <a:blip r:embed="rId3" cstate="print"/>
          <a:srcRect/>
          <a:stretch>
            <a:fillRect/>
          </a:stretch>
        </p:blipFill>
        <p:spPr bwMode="auto">
          <a:xfrm>
            <a:off x="771010" y="1600200"/>
            <a:ext cx="7458590" cy="4495800"/>
          </a:xfrm>
          <a:prstGeom prst="rect">
            <a:avLst/>
          </a:prstGeom>
          <a:noFill/>
          <a:ln w="9525">
            <a:noFill/>
            <a:miter lim="800000"/>
            <a:headEnd/>
            <a:tailEnd/>
          </a:ln>
          <a:effectLst/>
        </p:spPr>
      </p:pic>
      <p:sp>
        <p:nvSpPr>
          <p:cNvPr id="9" name="TextBox 8"/>
          <p:cNvSpPr txBox="1"/>
          <p:nvPr/>
        </p:nvSpPr>
        <p:spPr>
          <a:xfrm>
            <a:off x="2286000" y="1674674"/>
            <a:ext cx="5029200" cy="1754326"/>
          </a:xfrm>
          <a:prstGeom prst="rect">
            <a:avLst/>
          </a:prstGeom>
          <a:solidFill>
            <a:schemeClr val="bg1"/>
          </a:solidFill>
        </p:spPr>
        <p:txBody>
          <a:bodyPr wrap="square" rtlCol="0">
            <a:spAutoFit/>
          </a:bodyPr>
          <a:lstStyle/>
          <a:p>
            <a:pPr algn="ctr"/>
            <a:r>
              <a:rPr lang="en-US" b="1" dirty="0" smtClean="0"/>
              <a:t># Discounted CFLs Sold by Fiscal Year</a:t>
            </a:r>
          </a:p>
          <a:p>
            <a:pPr algn="ctr"/>
            <a:endParaRPr lang="en-US" b="1" dirty="0" smtClean="0"/>
          </a:p>
          <a:p>
            <a:pPr>
              <a:buFont typeface="Arial" pitchFamily="34" charset="0"/>
              <a:buChar char="•"/>
            </a:pPr>
            <a:r>
              <a:rPr lang="en-US" b="1" dirty="0" smtClean="0"/>
              <a:t> $46,745,171 lifetime savings from FY11</a:t>
            </a:r>
          </a:p>
          <a:p>
            <a:pPr>
              <a:buFont typeface="Arial" pitchFamily="34" charset="0"/>
              <a:buChar char="•"/>
            </a:pPr>
            <a:r>
              <a:rPr lang="en-US" b="1" dirty="0" smtClean="0"/>
              <a:t> 1 CFL saves as much as a home’s SBC charge</a:t>
            </a:r>
          </a:p>
          <a:p>
            <a:pPr>
              <a:buFont typeface="Arial" pitchFamily="34" charset="0"/>
              <a:buChar char="•"/>
            </a:pPr>
            <a:r>
              <a:rPr lang="en-US" b="1" dirty="0" smtClean="0"/>
              <a:t> 400 participating big box &amp; hardware stores</a:t>
            </a:r>
          </a:p>
          <a:p>
            <a:pPr>
              <a:buFont typeface="Arial" pitchFamily="34" charset="0"/>
              <a:buChar char="•"/>
            </a:pPr>
            <a:r>
              <a:rPr lang="en-US" b="1" dirty="0" smtClean="0"/>
              <a:t> Price point, price point, price point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Residential Lighting</a:t>
            </a:r>
            <a:br>
              <a:rPr lang="en-US" dirty="0" smtClean="0"/>
            </a:br>
            <a:r>
              <a:rPr lang="en-US" sz="2000" dirty="0" smtClean="0"/>
              <a:t>Illustration of Market Transformation</a:t>
            </a: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13</a:t>
            </a:fld>
            <a:endParaRPr lang="en-US"/>
          </a:p>
        </p:txBody>
      </p:sp>
      <p:pic>
        <p:nvPicPr>
          <p:cNvPr id="5122" name="Picture 2"/>
          <p:cNvPicPr>
            <a:picLocks noChangeAspect="1" noChangeArrowheads="1"/>
          </p:cNvPicPr>
          <p:nvPr/>
        </p:nvPicPr>
        <p:blipFill>
          <a:blip r:embed="rId3" cstate="print"/>
          <a:srcRect/>
          <a:stretch>
            <a:fillRect/>
          </a:stretch>
        </p:blipFill>
        <p:spPr bwMode="auto">
          <a:xfrm>
            <a:off x="533400" y="1600200"/>
            <a:ext cx="7848600" cy="44958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normAutofit/>
          </a:bodyPr>
          <a:lstStyle/>
          <a:p>
            <a:r>
              <a:rPr lang="en-US" dirty="0" smtClean="0"/>
              <a:t>Home Energy Savings Program</a:t>
            </a:r>
            <a:br>
              <a:rPr lang="en-US" dirty="0" smtClean="0"/>
            </a:b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14</a:t>
            </a:fld>
            <a:endParaRPr lang="en-US"/>
          </a:p>
        </p:txBody>
      </p:sp>
      <p:graphicFrame>
        <p:nvGraphicFramePr>
          <p:cNvPr id="9" name="Content Placeholder 8"/>
          <p:cNvGraphicFramePr>
            <a:graphicFrameLocks noGrp="1"/>
          </p:cNvGraphicFramePr>
          <p:nvPr>
            <p:ph idx="1"/>
          </p:nvPr>
        </p:nvGraphicFramePr>
        <p:xfrm>
          <a:off x="381000" y="1642240"/>
          <a:ext cx="8153400" cy="4603679"/>
        </p:xfrm>
        <a:graphic>
          <a:graphicData uri="http://schemas.openxmlformats.org/drawingml/2006/table">
            <a:tbl>
              <a:tblPr firstRow="1" bandRow="1">
                <a:tableStyleId>{5C22544A-7EE6-4342-B048-85BDC9FD1C3A}</a:tableStyleId>
              </a:tblPr>
              <a:tblGrid>
                <a:gridCol w="4680655"/>
                <a:gridCol w="3472745"/>
              </a:tblGrid>
              <a:tr h="660925">
                <a:tc>
                  <a:txBody>
                    <a:bodyPr/>
                    <a:lstStyle/>
                    <a:p>
                      <a:pPr>
                        <a:lnSpc>
                          <a:spcPct val="150000"/>
                        </a:lnSpc>
                      </a:pPr>
                      <a:r>
                        <a:rPr lang="en-US" sz="2400" dirty="0" smtClean="0"/>
                        <a:t>Metric</a:t>
                      </a:r>
                      <a:endParaRPr lang="en-US" sz="2400" dirty="0"/>
                    </a:p>
                  </a:txBody>
                  <a:tcPr/>
                </a:tc>
                <a:tc>
                  <a:txBody>
                    <a:bodyPr/>
                    <a:lstStyle/>
                    <a:p>
                      <a:pPr>
                        <a:lnSpc>
                          <a:spcPct val="150000"/>
                        </a:lnSpc>
                      </a:pPr>
                      <a:r>
                        <a:rPr lang="en-US" sz="2400" dirty="0" smtClean="0"/>
                        <a:t>Results</a:t>
                      </a:r>
                      <a:endParaRPr lang="en-US" sz="2400" dirty="0"/>
                    </a:p>
                  </a:txBody>
                  <a:tcPr/>
                </a:tc>
              </a:tr>
              <a:tr h="371153">
                <a:tc>
                  <a:txBody>
                    <a:bodyPr/>
                    <a:lstStyle/>
                    <a:p>
                      <a:pPr>
                        <a:lnSpc>
                          <a:spcPct val="100000"/>
                        </a:lnSpc>
                      </a:pPr>
                      <a:r>
                        <a:rPr lang="en-US" sz="1800" b="1" dirty="0" smtClean="0"/>
                        <a:t>Audits</a:t>
                      </a:r>
                      <a:endParaRPr lang="en-US" sz="1800" b="1" dirty="0"/>
                    </a:p>
                  </a:txBody>
                  <a:tcPr/>
                </a:tc>
                <a:tc>
                  <a:txBody>
                    <a:bodyPr/>
                    <a:lstStyle/>
                    <a:p>
                      <a:pPr>
                        <a:lnSpc>
                          <a:spcPct val="100000"/>
                        </a:lnSpc>
                      </a:pPr>
                      <a:r>
                        <a:rPr lang="en-US" sz="1800" b="1" dirty="0" smtClean="0"/>
                        <a:t>5,053</a:t>
                      </a:r>
                      <a:endParaRPr lang="en-US" sz="1800" b="1" dirty="0"/>
                    </a:p>
                  </a:txBody>
                  <a:tcPr/>
                </a:tc>
              </a:tr>
              <a:tr h="368599">
                <a:tc>
                  <a:txBody>
                    <a:bodyPr/>
                    <a:lstStyle/>
                    <a:p>
                      <a:pPr>
                        <a:lnSpc>
                          <a:spcPct val="100000"/>
                        </a:lnSpc>
                      </a:pPr>
                      <a:r>
                        <a:rPr lang="en-US" sz="1800" b="1" dirty="0" smtClean="0"/>
                        <a:t>Completed</a:t>
                      </a:r>
                      <a:r>
                        <a:rPr lang="en-US" sz="1800" b="1" baseline="0" dirty="0" smtClean="0"/>
                        <a:t> Energy Upgrades</a:t>
                      </a:r>
                      <a:endParaRPr lang="en-US" sz="1800" b="1" dirty="0"/>
                    </a:p>
                  </a:txBody>
                  <a:tcPr/>
                </a:tc>
                <a:tc>
                  <a:txBody>
                    <a:bodyPr/>
                    <a:lstStyle/>
                    <a:p>
                      <a:pPr>
                        <a:lnSpc>
                          <a:spcPct val="100000"/>
                        </a:lnSpc>
                      </a:pPr>
                      <a:r>
                        <a:rPr lang="en-US" sz="1800" b="1" dirty="0" smtClean="0"/>
                        <a:t>3,211</a:t>
                      </a:r>
                      <a:endParaRPr lang="en-US" sz="1800" b="1" dirty="0"/>
                    </a:p>
                  </a:txBody>
                  <a:tcPr/>
                </a:tc>
              </a:tr>
              <a:tr h="401648">
                <a:tc>
                  <a:txBody>
                    <a:bodyPr/>
                    <a:lstStyle/>
                    <a:p>
                      <a:pPr>
                        <a:lnSpc>
                          <a:spcPct val="100000"/>
                        </a:lnSpc>
                      </a:pPr>
                      <a:r>
                        <a:rPr lang="en-US" sz="1800" b="1" dirty="0" smtClean="0"/>
                        <a:t>Average Cost/Home</a:t>
                      </a:r>
                      <a:endParaRPr lang="en-US" sz="1800" b="1" dirty="0"/>
                    </a:p>
                  </a:txBody>
                  <a:tcPr/>
                </a:tc>
                <a:tc>
                  <a:txBody>
                    <a:bodyPr/>
                    <a:lstStyle/>
                    <a:p>
                      <a:pPr>
                        <a:lnSpc>
                          <a:spcPct val="100000"/>
                        </a:lnSpc>
                      </a:pPr>
                      <a:r>
                        <a:rPr lang="en-US" sz="1800" b="1" dirty="0" smtClean="0"/>
                        <a:t>$8,349</a:t>
                      </a:r>
                      <a:endParaRPr lang="en-US" sz="1800" b="1" dirty="0"/>
                    </a:p>
                  </a:txBody>
                  <a:tcPr/>
                </a:tc>
              </a:tr>
              <a:tr h="401648">
                <a:tc>
                  <a:txBody>
                    <a:bodyPr/>
                    <a:lstStyle/>
                    <a:p>
                      <a:pPr>
                        <a:lnSpc>
                          <a:spcPct val="100000"/>
                        </a:lnSpc>
                      </a:pPr>
                      <a:r>
                        <a:rPr lang="en-US" sz="1800" b="1" dirty="0" smtClean="0"/>
                        <a:t>Average Energy Savings/Home</a:t>
                      </a:r>
                      <a:endParaRPr lang="en-US" sz="1800" b="1" dirty="0"/>
                    </a:p>
                  </a:txBody>
                  <a:tcPr/>
                </a:tc>
                <a:tc>
                  <a:txBody>
                    <a:bodyPr/>
                    <a:lstStyle/>
                    <a:p>
                      <a:pPr>
                        <a:lnSpc>
                          <a:spcPct val="100000"/>
                        </a:lnSpc>
                      </a:pPr>
                      <a:r>
                        <a:rPr lang="en-US" sz="1800" b="1" dirty="0" smtClean="0"/>
                        <a:t>40%</a:t>
                      </a:r>
                      <a:endParaRPr lang="en-US" sz="1800" b="1" dirty="0"/>
                    </a:p>
                  </a:txBody>
                  <a:tcPr/>
                </a:tc>
              </a:tr>
              <a:tr h="442319">
                <a:tc>
                  <a:txBody>
                    <a:bodyPr/>
                    <a:lstStyle/>
                    <a:p>
                      <a:pPr>
                        <a:lnSpc>
                          <a:spcPct val="100000"/>
                        </a:lnSpc>
                      </a:pPr>
                      <a:r>
                        <a:rPr lang="en-US" sz="1800" b="1" dirty="0" smtClean="0"/>
                        <a:t>Average Annual Energy Savings/Home</a:t>
                      </a:r>
                      <a:endParaRPr lang="en-US" sz="1800" b="1" dirty="0"/>
                    </a:p>
                  </a:txBody>
                  <a:tcPr/>
                </a:tc>
                <a:tc>
                  <a:txBody>
                    <a:bodyPr/>
                    <a:lstStyle/>
                    <a:p>
                      <a:pPr>
                        <a:lnSpc>
                          <a:spcPct val="100000"/>
                        </a:lnSpc>
                      </a:pPr>
                      <a:r>
                        <a:rPr lang="en-US" sz="1800" b="1" dirty="0" smtClean="0"/>
                        <a:t>$1,473</a:t>
                      </a:r>
                      <a:endParaRPr lang="en-US" sz="1800" b="1" dirty="0"/>
                    </a:p>
                  </a:txBody>
                  <a:tcPr/>
                </a:tc>
              </a:tr>
              <a:tr h="442319">
                <a:tc>
                  <a:txBody>
                    <a:bodyPr/>
                    <a:lstStyle/>
                    <a:p>
                      <a:pPr>
                        <a:lnSpc>
                          <a:spcPct val="100000"/>
                        </a:lnSpc>
                      </a:pPr>
                      <a:r>
                        <a:rPr lang="en-US" sz="1800" b="1" dirty="0" smtClean="0"/>
                        <a:t>Cost/gallon</a:t>
                      </a:r>
                      <a:r>
                        <a:rPr lang="en-US" sz="1800" b="1" baseline="0" dirty="0" smtClean="0"/>
                        <a:t> of oil saved</a:t>
                      </a:r>
                      <a:endParaRPr lang="en-US" sz="1800" b="1" dirty="0"/>
                    </a:p>
                  </a:txBody>
                  <a:tcPr/>
                </a:tc>
                <a:tc>
                  <a:txBody>
                    <a:bodyPr/>
                    <a:lstStyle/>
                    <a:p>
                      <a:pPr>
                        <a:lnSpc>
                          <a:spcPct val="100000"/>
                        </a:lnSpc>
                      </a:pPr>
                      <a:r>
                        <a:rPr lang="en-US" sz="1800" b="1" dirty="0" smtClean="0"/>
                        <a:t>$1.16</a:t>
                      </a:r>
                      <a:endParaRPr lang="en-US" sz="1800" b="1" dirty="0"/>
                    </a:p>
                  </a:txBody>
                  <a:tcPr/>
                </a:tc>
              </a:tr>
              <a:tr h="409271">
                <a:tc>
                  <a:txBody>
                    <a:bodyPr/>
                    <a:lstStyle/>
                    <a:p>
                      <a:pPr>
                        <a:lnSpc>
                          <a:spcPct val="100000"/>
                        </a:lnSpc>
                      </a:pPr>
                      <a:r>
                        <a:rPr lang="en-US" sz="1800" b="1" dirty="0" smtClean="0"/>
                        <a:t>Total Annual Energy Saved</a:t>
                      </a:r>
                      <a:endParaRPr lang="en-US" sz="1800" b="1" dirty="0"/>
                    </a:p>
                  </a:txBody>
                  <a:tcPr/>
                </a:tc>
                <a:tc>
                  <a:txBody>
                    <a:bodyPr/>
                    <a:lstStyle/>
                    <a:p>
                      <a:pPr>
                        <a:lnSpc>
                          <a:spcPct val="100000"/>
                        </a:lnSpc>
                      </a:pPr>
                      <a:r>
                        <a:rPr lang="en-US" sz="1800" b="1" dirty="0" smtClean="0"/>
                        <a:t>1,290,000 gallons</a:t>
                      </a:r>
                      <a:endParaRPr lang="en-US" sz="1800" b="1" dirty="0"/>
                    </a:p>
                  </a:txBody>
                  <a:tcPr/>
                </a:tc>
              </a:tr>
              <a:tr h="368599">
                <a:tc>
                  <a:txBody>
                    <a:bodyPr/>
                    <a:lstStyle/>
                    <a:p>
                      <a:pPr>
                        <a:lnSpc>
                          <a:spcPct val="100000"/>
                        </a:lnSpc>
                      </a:pPr>
                      <a:r>
                        <a:rPr lang="en-US" sz="1800" b="1" dirty="0" smtClean="0"/>
                        <a:t>Total Annual Energy Savings</a:t>
                      </a:r>
                      <a:endParaRPr lang="en-US" sz="1800" b="1" dirty="0"/>
                    </a:p>
                  </a:txBody>
                  <a:tcPr/>
                </a:tc>
                <a:tc>
                  <a:txBody>
                    <a:bodyPr/>
                    <a:lstStyle/>
                    <a:p>
                      <a:pPr>
                        <a:lnSpc>
                          <a:spcPct val="100000"/>
                        </a:lnSpc>
                      </a:pPr>
                      <a:r>
                        <a:rPr lang="en-US" sz="1800" b="1" dirty="0" smtClean="0"/>
                        <a:t>$4.7 million</a:t>
                      </a:r>
                      <a:endParaRPr lang="en-US" sz="1800" b="1" dirty="0"/>
                    </a:p>
                  </a:txBody>
                  <a:tcPr/>
                </a:tc>
              </a:tr>
              <a:tr h="368599">
                <a:tc>
                  <a:txBody>
                    <a:bodyPr/>
                    <a:lstStyle/>
                    <a:p>
                      <a:pPr>
                        <a:lnSpc>
                          <a:spcPct val="100000"/>
                        </a:lnSpc>
                      </a:pPr>
                      <a:r>
                        <a:rPr lang="en-US" sz="1800" b="1" dirty="0" smtClean="0"/>
                        <a:t>Total Investments</a:t>
                      </a:r>
                      <a:r>
                        <a:rPr lang="en-US" sz="1800" b="1" baseline="0" dirty="0" smtClean="0"/>
                        <a:t> in Sector</a:t>
                      </a:r>
                      <a:endParaRPr lang="en-US" sz="1800" b="1" dirty="0"/>
                    </a:p>
                  </a:txBody>
                  <a:tcPr/>
                </a:tc>
                <a:tc>
                  <a:txBody>
                    <a:bodyPr/>
                    <a:lstStyle/>
                    <a:p>
                      <a:pPr>
                        <a:lnSpc>
                          <a:spcPct val="100000"/>
                        </a:lnSpc>
                      </a:pPr>
                      <a:r>
                        <a:rPr lang="en-US" sz="1800" b="1" dirty="0" smtClean="0"/>
                        <a:t>$26.8 million</a:t>
                      </a:r>
                      <a:endParaRPr lang="en-US" sz="1800" b="1" dirty="0"/>
                    </a:p>
                  </a:txBody>
                  <a:tcPr/>
                </a:tc>
              </a:tr>
              <a:tr h="368599">
                <a:tc>
                  <a:txBody>
                    <a:bodyPr/>
                    <a:lstStyle/>
                    <a:p>
                      <a:pPr>
                        <a:lnSpc>
                          <a:spcPct val="100000"/>
                        </a:lnSpc>
                      </a:pPr>
                      <a:r>
                        <a:rPr lang="en-US" sz="1800" b="1" dirty="0" smtClean="0"/>
                        <a:t>Customer Satisfaction</a:t>
                      </a:r>
                      <a:endParaRPr lang="en-US" sz="1800" b="1" dirty="0"/>
                    </a:p>
                  </a:txBody>
                  <a:tcPr/>
                </a:tc>
                <a:tc>
                  <a:txBody>
                    <a:bodyPr/>
                    <a:lstStyle/>
                    <a:p>
                      <a:pPr>
                        <a:lnSpc>
                          <a:spcPct val="100000"/>
                        </a:lnSpc>
                      </a:pPr>
                      <a:r>
                        <a:rPr lang="en-US" sz="1800" b="1" dirty="0" smtClean="0"/>
                        <a:t>87% “Very Satisfied”</a:t>
                      </a:r>
                      <a:r>
                        <a:rPr lang="en-US" sz="1800" b="1" baseline="0" dirty="0" smtClean="0"/>
                        <a:t> w Program</a:t>
                      </a:r>
                      <a:endParaRPr lang="en-US" sz="1800" b="1"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normAutofit/>
          </a:bodyPr>
          <a:lstStyle/>
          <a:p>
            <a:r>
              <a:rPr lang="en-US" dirty="0" smtClean="0"/>
              <a:t>Competitive Bid Program</a:t>
            </a: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15</a:t>
            </a:fld>
            <a:endParaRPr lang="en-US"/>
          </a:p>
        </p:txBody>
      </p:sp>
      <p:sp>
        <p:nvSpPr>
          <p:cNvPr id="7" name="Content Placeholder 6"/>
          <p:cNvSpPr>
            <a:spLocks noGrp="1"/>
          </p:cNvSpPr>
          <p:nvPr>
            <p:ph idx="1"/>
          </p:nvPr>
        </p:nvSpPr>
        <p:spPr>
          <a:xfrm>
            <a:off x="457200" y="1600200"/>
            <a:ext cx="8229600" cy="5257800"/>
          </a:xfrm>
        </p:spPr>
        <p:txBody>
          <a:bodyPr>
            <a:normAutofit/>
          </a:bodyPr>
          <a:lstStyle/>
          <a:p>
            <a:r>
              <a:rPr lang="en-US" sz="2400" dirty="0" smtClean="0"/>
              <a:t>Very large projects for Maine’s large employers</a:t>
            </a:r>
          </a:p>
          <a:p>
            <a:r>
              <a:rPr lang="en-US" sz="2400" dirty="0" smtClean="0"/>
              <a:t>Funded by RGGI and ARRA</a:t>
            </a:r>
          </a:p>
          <a:p>
            <a:r>
              <a:rPr lang="en-US" sz="2400" dirty="0" smtClean="0"/>
              <a:t>Major oil use and electric reductions</a:t>
            </a:r>
          </a:p>
          <a:p>
            <a:r>
              <a:rPr lang="en-US" sz="2400" dirty="0" smtClean="0"/>
              <a:t>Very low administrative costs, huge savings</a:t>
            </a:r>
          </a:p>
          <a:p>
            <a:endParaRPr lang="en-US" dirty="0" smtClean="0"/>
          </a:p>
        </p:txBody>
      </p:sp>
      <p:graphicFrame>
        <p:nvGraphicFramePr>
          <p:cNvPr id="8" name="Table 7"/>
          <p:cNvGraphicFramePr>
            <a:graphicFrameLocks noGrp="1"/>
          </p:cNvGraphicFramePr>
          <p:nvPr/>
        </p:nvGraphicFramePr>
        <p:xfrm>
          <a:off x="228600" y="3886200"/>
          <a:ext cx="8534398" cy="1381760"/>
        </p:xfrm>
        <a:graphic>
          <a:graphicData uri="http://schemas.openxmlformats.org/drawingml/2006/table">
            <a:tbl>
              <a:tblPr firstRow="1" bandRow="1">
                <a:tableStyleId>{5C22544A-7EE6-4342-B048-85BDC9FD1C3A}</a:tableStyleId>
              </a:tblPr>
              <a:tblGrid>
                <a:gridCol w="1312984"/>
                <a:gridCol w="1559169"/>
                <a:gridCol w="2051538"/>
                <a:gridCol w="2052251"/>
                <a:gridCol w="1558456"/>
              </a:tblGrid>
              <a:tr h="370840">
                <a:tc>
                  <a:txBody>
                    <a:bodyPr/>
                    <a:lstStyle/>
                    <a:p>
                      <a:r>
                        <a:rPr lang="en-US" dirty="0" smtClean="0"/>
                        <a:t>Bid Criteria</a:t>
                      </a:r>
                      <a:endParaRPr lang="en-US" dirty="0"/>
                    </a:p>
                  </a:txBody>
                  <a:tcPr/>
                </a:tc>
                <a:tc>
                  <a:txBody>
                    <a:bodyPr/>
                    <a:lstStyle/>
                    <a:p>
                      <a:r>
                        <a:rPr lang="en-US" dirty="0" smtClean="0"/>
                        <a:t>EM Investment</a:t>
                      </a:r>
                      <a:endParaRPr lang="en-US" dirty="0"/>
                    </a:p>
                  </a:txBody>
                  <a:tcPr/>
                </a:tc>
                <a:tc>
                  <a:txBody>
                    <a:bodyPr/>
                    <a:lstStyle/>
                    <a:p>
                      <a:r>
                        <a:rPr lang="en-US" dirty="0" smtClean="0"/>
                        <a:t>Leveraged Private Investment</a:t>
                      </a:r>
                      <a:endParaRPr lang="en-US" dirty="0"/>
                    </a:p>
                  </a:txBody>
                  <a:tcPr/>
                </a:tc>
                <a:tc>
                  <a:txBody>
                    <a:bodyPr/>
                    <a:lstStyle/>
                    <a:p>
                      <a:r>
                        <a:rPr lang="en-US" dirty="0" smtClean="0"/>
                        <a:t>Saved</a:t>
                      </a:r>
                      <a:endParaRPr lang="en-US" dirty="0"/>
                    </a:p>
                  </a:txBody>
                  <a:tcPr/>
                </a:tc>
                <a:tc>
                  <a:txBody>
                    <a:bodyPr/>
                    <a:lstStyle/>
                    <a:p>
                      <a:r>
                        <a:rPr lang="en-US" dirty="0" smtClean="0"/>
                        <a:t>$ Saved (lifetime)</a:t>
                      </a:r>
                      <a:endParaRPr lang="en-US" dirty="0"/>
                    </a:p>
                  </a:txBody>
                  <a:tcPr/>
                </a:tc>
              </a:tr>
              <a:tr h="370840">
                <a:tc>
                  <a:txBody>
                    <a:bodyPr/>
                    <a:lstStyle/>
                    <a:p>
                      <a:r>
                        <a:rPr lang="en-US" b="1" dirty="0" smtClean="0"/>
                        <a:t>GHG/$</a:t>
                      </a:r>
                      <a:endParaRPr lang="en-US" b="1" dirty="0"/>
                    </a:p>
                  </a:txBody>
                  <a:tcPr/>
                </a:tc>
                <a:tc>
                  <a:txBody>
                    <a:bodyPr/>
                    <a:lstStyle/>
                    <a:p>
                      <a:r>
                        <a:rPr lang="en-US" b="1" dirty="0" smtClean="0"/>
                        <a:t>$3.4 Million</a:t>
                      </a:r>
                      <a:endParaRPr lang="en-US" b="1" dirty="0"/>
                    </a:p>
                  </a:txBody>
                  <a:tcPr/>
                </a:tc>
                <a:tc>
                  <a:txBody>
                    <a:bodyPr/>
                    <a:lstStyle/>
                    <a:p>
                      <a:r>
                        <a:rPr lang="en-US" b="1" dirty="0" smtClean="0"/>
                        <a:t>$15.8 Million</a:t>
                      </a:r>
                      <a:endParaRPr lang="en-US" b="1" dirty="0"/>
                    </a:p>
                  </a:txBody>
                  <a:tcPr/>
                </a:tc>
                <a:tc>
                  <a:txBody>
                    <a:bodyPr/>
                    <a:lstStyle/>
                    <a:p>
                      <a:r>
                        <a:rPr lang="en-US" b="1" dirty="0" smtClean="0"/>
                        <a:t>620,000 tons CO2e</a:t>
                      </a:r>
                      <a:endParaRPr lang="en-US" b="1" dirty="0"/>
                    </a:p>
                  </a:txBody>
                  <a:tcPr/>
                </a:tc>
                <a:tc>
                  <a:txBody>
                    <a:bodyPr/>
                    <a:lstStyle/>
                    <a:p>
                      <a:r>
                        <a:rPr lang="en-US" b="1" dirty="0" smtClean="0"/>
                        <a:t>$197.5 Million</a:t>
                      </a:r>
                      <a:endParaRPr lang="en-US" b="1" dirty="0"/>
                    </a:p>
                  </a:txBody>
                  <a:tcPr/>
                </a:tc>
              </a:tr>
              <a:tr h="370840">
                <a:tc>
                  <a:txBody>
                    <a:bodyPr/>
                    <a:lstStyle/>
                    <a:p>
                      <a:r>
                        <a:rPr lang="en-US" b="1" dirty="0" smtClean="0"/>
                        <a:t>kWh/$</a:t>
                      </a:r>
                      <a:endParaRPr lang="en-US" b="1" dirty="0"/>
                    </a:p>
                  </a:txBody>
                  <a:tcPr/>
                </a:tc>
                <a:tc>
                  <a:txBody>
                    <a:bodyPr/>
                    <a:lstStyle/>
                    <a:p>
                      <a:r>
                        <a:rPr lang="en-US" b="1" dirty="0" smtClean="0"/>
                        <a:t>$4.7 Million</a:t>
                      </a:r>
                      <a:endParaRPr lang="en-US" b="1" dirty="0"/>
                    </a:p>
                  </a:txBody>
                  <a:tcPr/>
                </a:tc>
                <a:tc>
                  <a:txBody>
                    <a:bodyPr/>
                    <a:lstStyle/>
                    <a:p>
                      <a:r>
                        <a:rPr lang="en-US" b="1" dirty="0" smtClean="0"/>
                        <a:t>$8.4 Million</a:t>
                      </a:r>
                      <a:endParaRPr lang="en-US" b="1" dirty="0"/>
                    </a:p>
                  </a:txBody>
                  <a:tcPr/>
                </a:tc>
                <a:tc>
                  <a:txBody>
                    <a:bodyPr/>
                    <a:lstStyle/>
                    <a:p>
                      <a:r>
                        <a:rPr lang="en-US" b="1" dirty="0" smtClean="0"/>
                        <a:t>423,000,000</a:t>
                      </a:r>
                      <a:r>
                        <a:rPr lang="en-US" b="1" baseline="0" dirty="0" smtClean="0"/>
                        <a:t> kWh</a:t>
                      </a:r>
                      <a:endParaRPr lang="en-US" b="1" dirty="0"/>
                    </a:p>
                  </a:txBody>
                  <a:tcPr/>
                </a:tc>
                <a:tc>
                  <a:txBody>
                    <a:bodyPr/>
                    <a:lstStyle/>
                    <a:p>
                      <a:r>
                        <a:rPr lang="en-US" b="1" dirty="0" smtClean="0"/>
                        <a:t>$28.5 Million</a:t>
                      </a:r>
                      <a:endParaRPr lang="en-US" b="1"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normAutofit/>
          </a:bodyPr>
          <a:lstStyle/>
          <a:p>
            <a:r>
              <a:rPr lang="en-US" dirty="0" smtClean="0"/>
              <a:t>Business Incentive Program</a:t>
            </a: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16</a:t>
            </a:fld>
            <a:endParaRPr lang="en-US"/>
          </a:p>
        </p:txBody>
      </p:sp>
      <p:sp>
        <p:nvSpPr>
          <p:cNvPr id="7" name="Content Placeholder 6"/>
          <p:cNvSpPr>
            <a:spLocks noGrp="1"/>
          </p:cNvSpPr>
          <p:nvPr>
            <p:ph idx="1"/>
          </p:nvPr>
        </p:nvSpPr>
        <p:spPr>
          <a:xfrm>
            <a:off x="457200" y="1524000"/>
            <a:ext cx="8229600" cy="5334000"/>
          </a:xfrm>
        </p:spPr>
        <p:txBody>
          <a:bodyPr>
            <a:normAutofit/>
          </a:bodyPr>
          <a:lstStyle/>
          <a:p>
            <a:pPr>
              <a:lnSpc>
                <a:spcPct val="150000"/>
              </a:lnSpc>
            </a:pPr>
            <a:r>
              <a:rPr lang="en-US" sz="2400" dirty="0" smtClean="0"/>
              <a:t>More than 400 Qualified Partners Serving as Trade Allies</a:t>
            </a:r>
          </a:p>
          <a:p>
            <a:pPr>
              <a:lnSpc>
                <a:spcPct val="150000"/>
              </a:lnSpc>
            </a:pPr>
            <a:r>
              <a:rPr lang="en-US" sz="2400" dirty="0" smtClean="0"/>
              <a:t>1,205 Participating Business Customers</a:t>
            </a:r>
          </a:p>
          <a:p>
            <a:pPr>
              <a:lnSpc>
                <a:spcPct val="150000"/>
              </a:lnSpc>
            </a:pPr>
            <a:r>
              <a:rPr lang="en-US" sz="2400" dirty="0" smtClean="0"/>
              <a:t>586.6 million kWh energy savings (lifetime)</a:t>
            </a:r>
          </a:p>
          <a:p>
            <a:pPr>
              <a:lnSpc>
                <a:spcPct val="150000"/>
              </a:lnSpc>
            </a:pPr>
            <a:r>
              <a:rPr lang="en-US" sz="2400" dirty="0" smtClean="0"/>
              <a:t>$47.3 million lower electric costs (lifetime)</a:t>
            </a:r>
          </a:p>
          <a:p>
            <a:pPr>
              <a:lnSpc>
                <a:spcPct val="150000"/>
              </a:lnSpc>
            </a:pPr>
            <a:r>
              <a:rPr lang="en-US" sz="2400" dirty="0" smtClean="0"/>
              <a:t>Trained 175 new Qualified Partners</a:t>
            </a:r>
          </a:p>
          <a:p>
            <a:pPr>
              <a:lnSpc>
                <a:spcPct val="150000"/>
              </a:lnSpc>
            </a:pPr>
            <a:r>
              <a:rPr lang="en-US" sz="2400" dirty="0" smtClean="0"/>
              <a:t>Added new prescriptive LED lighting incentives </a:t>
            </a:r>
          </a:p>
          <a:p>
            <a:pPr marL="574675" lvl="1" indent="-234950"/>
            <a:r>
              <a:rPr lang="en-US" sz="2000" dirty="0" smtClean="0"/>
              <a:t>Wall pack fixtures, outside light fixtures, parking garage fixtures, refrigerated case light fixtures, screw-in &amp; pin based LEDs</a:t>
            </a:r>
            <a:endParaRPr lang="en-US" dirty="0" smtClean="0"/>
          </a:p>
          <a:p>
            <a:endParaRPr lang="en-US" sz="2000" dirty="0" smtClean="0"/>
          </a:p>
          <a:p>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Z:\User Folder\Mike_Beamer\PPT\slam_transitio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itle 5"/>
          <p:cNvSpPr>
            <a:spLocks noGrp="1"/>
          </p:cNvSpPr>
          <p:nvPr>
            <p:ph type="ctrTitle"/>
          </p:nvPr>
        </p:nvSpPr>
        <p:spPr>
          <a:xfrm>
            <a:off x="685800" y="1828800"/>
            <a:ext cx="7772400" cy="2362200"/>
          </a:xfrm>
        </p:spPr>
        <p:txBody>
          <a:bodyPr>
            <a:normAutofit/>
          </a:bodyPr>
          <a:lstStyle/>
          <a:p>
            <a:r>
              <a:rPr lang="en-US" dirty="0" smtClean="0"/>
              <a:t>Business Opportunities Ahead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FY12 Highlights</a:t>
            </a:r>
            <a:endParaRPr lang="en-US" dirty="0"/>
          </a:p>
        </p:txBody>
      </p:sp>
      <p:sp>
        <p:nvSpPr>
          <p:cNvPr id="5" name="Content Placeholder 4"/>
          <p:cNvSpPr>
            <a:spLocks noGrp="1"/>
          </p:cNvSpPr>
          <p:nvPr>
            <p:ph idx="1"/>
          </p:nvPr>
        </p:nvSpPr>
        <p:spPr>
          <a:xfrm>
            <a:off x="457200" y="1524000"/>
            <a:ext cx="8229600" cy="5105400"/>
          </a:xfrm>
        </p:spPr>
        <p:txBody>
          <a:bodyPr>
            <a:normAutofit fontScale="92500" lnSpcReduction="20000"/>
          </a:bodyPr>
          <a:lstStyle/>
          <a:p>
            <a:pPr>
              <a:lnSpc>
                <a:spcPct val="150000"/>
              </a:lnSpc>
            </a:pPr>
            <a:r>
              <a:rPr lang="en-US" sz="2800" b="1" dirty="0" smtClean="0"/>
              <a:t>Business Incentive Program</a:t>
            </a:r>
          </a:p>
          <a:p>
            <a:pPr lvl="1">
              <a:lnSpc>
                <a:spcPct val="110000"/>
              </a:lnSpc>
            </a:pPr>
            <a:r>
              <a:rPr lang="en-US" sz="1900" dirty="0" smtClean="0"/>
              <a:t>Fluorescents and LEDs, motors, drives, HVAC, compressed air</a:t>
            </a:r>
          </a:p>
          <a:p>
            <a:pPr lvl="1">
              <a:lnSpc>
                <a:spcPct val="110000"/>
              </a:lnSpc>
            </a:pPr>
            <a:r>
              <a:rPr lang="en-US" sz="1900" dirty="0" smtClean="0"/>
              <a:t>$17.9 million program budget</a:t>
            </a:r>
          </a:p>
          <a:p>
            <a:pPr lvl="1">
              <a:lnSpc>
                <a:spcPct val="110000"/>
              </a:lnSpc>
            </a:pPr>
            <a:r>
              <a:rPr lang="en-US" sz="1900" dirty="0" smtClean="0"/>
              <a:t>85.5 million kWh saved  (year 1 - projected)</a:t>
            </a:r>
          </a:p>
          <a:p>
            <a:pPr lvl="1">
              <a:lnSpc>
                <a:spcPct val="110000"/>
              </a:lnSpc>
            </a:pPr>
            <a:r>
              <a:rPr lang="en-US" sz="1900" dirty="0" smtClean="0"/>
              <a:t>$106.3 million saved (lifetime)</a:t>
            </a:r>
          </a:p>
          <a:p>
            <a:pPr>
              <a:lnSpc>
                <a:spcPct val="110000"/>
              </a:lnSpc>
            </a:pPr>
            <a:r>
              <a:rPr lang="en-US" sz="2800" b="1" dirty="0" smtClean="0"/>
              <a:t>Competitive Bid Program</a:t>
            </a:r>
          </a:p>
          <a:p>
            <a:pPr lvl="1">
              <a:lnSpc>
                <a:spcPct val="120000"/>
              </a:lnSpc>
            </a:pPr>
            <a:r>
              <a:rPr lang="en-US" sz="1900" dirty="0" smtClean="0"/>
              <a:t>Round 1 - 12 projects, $3.85M EM incentives, $9.85M private investment, 37,200 </a:t>
            </a:r>
            <a:r>
              <a:rPr lang="en-US" sz="1900" dirty="0" err="1" smtClean="0"/>
              <a:t>MWh</a:t>
            </a:r>
            <a:endParaRPr lang="en-US" sz="1900" dirty="0" smtClean="0"/>
          </a:p>
          <a:p>
            <a:pPr lvl="1">
              <a:lnSpc>
                <a:spcPct val="120000"/>
              </a:lnSpc>
            </a:pPr>
            <a:r>
              <a:rPr lang="en-US" sz="1900" dirty="0" smtClean="0"/>
              <a:t>Round 2 – RFP due out in January, budget of $2.45M</a:t>
            </a:r>
          </a:p>
          <a:p>
            <a:pPr>
              <a:lnSpc>
                <a:spcPct val="150000"/>
              </a:lnSpc>
            </a:pPr>
            <a:r>
              <a:rPr lang="en-US" sz="2800" b="1" dirty="0" smtClean="0"/>
              <a:t>Residential Programs </a:t>
            </a:r>
            <a:r>
              <a:rPr lang="en-US" sz="2800" dirty="0" smtClean="0"/>
              <a:t>(Non-Low-Income)</a:t>
            </a:r>
          </a:p>
          <a:p>
            <a:pPr lvl="1">
              <a:lnSpc>
                <a:spcPct val="120000"/>
              </a:lnSpc>
            </a:pPr>
            <a:r>
              <a:rPr lang="en-US" sz="1900" dirty="0" smtClean="0"/>
              <a:t>Lighting, Appliances, Refrigerator Recycling</a:t>
            </a:r>
          </a:p>
          <a:p>
            <a:pPr lvl="1">
              <a:lnSpc>
                <a:spcPct val="120000"/>
              </a:lnSpc>
            </a:pPr>
            <a:r>
              <a:rPr lang="en-US" sz="1900" dirty="0" smtClean="0"/>
              <a:t>$7.9 million program budget</a:t>
            </a:r>
          </a:p>
          <a:p>
            <a:pPr lvl="1">
              <a:lnSpc>
                <a:spcPct val="120000"/>
              </a:lnSpc>
            </a:pPr>
            <a:r>
              <a:rPr lang="en-US" sz="1900" dirty="0" smtClean="0"/>
              <a:t>108 million kWh saved (year 1 – projected)</a:t>
            </a:r>
          </a:p>
          <a:p>
            <a:pPr lvl="1">
              <a:lnSpc>
                <a:spcPct val="120000"/>
              </a:lnSpc>
            </a:pPr>
            <a:r>
              <a:rPr lang="en-US" sz="1900" dirty="0" smtClean="0"/>
              <a:t>$65.5 million saved (lifetime)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smtClean="0"/>
          </a:p>
        </p:txBody>
      </p:sp>
      <p:sp>
        <p:nvSpPr>
          <p:cNvPr id="6" name="Slide Number Placeholder 5"/>
          <p:cNvSpPr>
            <a:spLocks noGrp="1"/>
          </p:cNvSpPr>
          <p:nvPr>
            <p:ph type="sldNum" sz="quarter" idx="12"/>
          </p:nvPr>
        </p:nvSpPr>
        <p:spPr/>
        <p:txBody>
          <a:bodyPr/>
          <a:lstStyle/>
          <a:p>
            <a:fld id="{6840C897-278C-44B8-8F93-9EC31B7DC834}"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FY13 – Door Open or Closed? </a:t>
            </a:r>
            <a:br>
              <a:rPr lang="en-US" dirty="0" smtClean="0"/>
            </a:br>
            <a:r>
              <a:rPr lang="en-US" sz="2000" dirty="0" smtClean="0"/>
              <a:t>(All Fuels)</a:t>
            </a:r>
            <a:endParaRPr lang="en-US" dirty="0"/>
          </a:p>
        </p:txBody>
      </p:sp>
      <p:sp>
        <p:nvSpPr>
          <p:cNvPr id="5" name="Content Placeholder 4"/>
          <p:cNvSpPr>
            <a:spLocks noGrp="1"/>
          </p:cNvSpPr>
          <p:nvPr>
            <p:ph idx="1"/>
          </p:nvPr>
        </p:nvSpPr>
        <p:spPr>
          <a:xfrm>
            <a:off x="457200" y="1752600"/>
            <a:ext cx="8229600" cy="4800600"/>
          </a:xfrm>
        </p:spPr>
        <p:txBody>
          <a:bodyPr>
            <a:normAutofit fontScale="92500"/>
          </a:bodyPr>
          <a:lstStyle/>
          <a:p>
            <a:pPr>
              <a:lnSpc>
                <a:spcPct val="150000"/>
              </a:lnSpc>
              <a:tabLst>
                <a:tab pos="4051300" algn="l"/>
              </a:tabLst>
            </a:pPr>
            <a:r>
              <a:rPr lang="en-CA" sz="2400" b="1" dirty="0" smtClean="0"/>
              <a:t>Lack of funds for “All Fuel” programs</a:t>
            </a:r>
          </a:p>
          <a:p>
            <a:pPr lvl="1">
              <a:lnSpc>
                <a:spcPct val="150000"/>
              </a:lnSpc>
              <a:buFont typeface="Calibri" pitchFamily="34" charset="0"/>
              <a:buChar char="—"/>
              <a:tabLst>
                <a:tab pos="4051300" algn="l"/>
              </a:tabLst>
            </a:pPr>
            <a:r>
              <a:rPr lang="en-CA" dirty="0" smtClean="0"/>
              <a:t>$10.1 million reduction during FY13 Period (beginning July 1, 2012)</a:t>
            </a:r>
          </a:p>
          <a:p>
            <a:pPr lvl="1">
              <a:lnSpc>
                <a:spcPct val="150000"/>
              </a:lnSpc>
              <a:buFont typeface="Calibri" pitchFamily="34" charset="0"/>
              <a:buChar char="—"/>
              <a:tabLst>
                <a:tab pos="4051300" algn="l"/>
              </a:tabLst>
            </a:pPr>
            <a:r>
              <a:rPr lang="en-CA" dirty="0" smtClean="0"/>
              <a:t>No incentives or technical support for All Fuels support for commercial, industrial, institutional, municipal customers in FY13 (except multi-family apts.) </a:t>
            </a:r>
          </a:p>
          <a:p>
            <a:pPr lvl="1">
              <a:lnSpc>
                <a:spcPct val="150000"/>
              </a:lnSpc>
              <a:buFont typeface="Calibri" pitchFamily="34" charset="0"/>
              <a:buChar char="—"/>
              <a:tabLst>
                <a:tab pos="4051300" algn="l"/>
              </a:tabLst>
            </a:pPr>
            <a:r>
              <a:rPr lang="en-CA" dirty="0" smtClean="0"/>
              <a:t>No rebates for homeowner home weatherization</a:t>
            </a:r>
          </a:p>
          <a:p>
            <a:pPr>
              <a:lnSpc>
                <a:spcPct val="150000"/>
              </a:lnSpc>
              <a:tabLst>
                <a:tab pos="4051300" algn="l"/>
              </a:tabLst>
            </a:pPr>
            <a:r>
              <a:rPr lang="en-CA" sz="2400" b="1" dirty="0" smtClean="0"/>
              <a:t>Decline of projected RGGI revenue</a:t>
            </a:r>
          </a:p>
          <a:p>
            <a:pPr lvl="1">
              <a:lnSpc>
                <a:spcPct val="150000"/>
              </a:lnSpc>
              <a:buFont typeface="Calibri" pitchFamily="34" charset="0"/>
              <a:buChar char="—"/>
              <a:tabLst>
                <a:tab pos="4051300" algn="l"/>
              </a:tabLst>
            </a:pPr>
            <a:r>
              <a:rPr lang="en-CA" dirty="0" smtClean="0"/>
              <a:t>Loss of at least $5.9 million over FY12-13</a:t>
            </a:r>
          </a:p>
          <a:p>
            <a:pPr>
              <a:lnSpc>
                <a:spcPct val="150000"/>
              </a:lnSpc>
              <a:tabLst>
                <a:tab pos="4051300" algn="l"/>
              </a:tabLst>
            </a:pPr>
            <a:r>
              <a:rPr lang="en-CA" sz="2400" b="1" dirty="0" smtClean="0"/>
              <a:t>Uncertain prospects for approval of Long Term Contract with Utilities</a:t>
            </a:r>
          </a:p>
        </p:txBody>
      </p:sp>
      <p:sp>
        <p:nvSpPr>
          <p:cNvPr id="6" name="Slide Number Placeholder 5"/>
          <p:cNvSpPr>
            <a:spLocks noGrp="1"/>
          </p:cNvSpPr>
          <p:nvPr>
            <p:ph type="sldNum" sz="quarter" idx="12"/>
          </p:nvPr>
        </p:nvSpPr>
        <p:spPr/>
        <p:txBody>
          <a:bodyPr/>
          <a:lstStyle/>
          <a:p>
            <a:fld id="{6840C897-278C-44B8-8F93-9EC31B7DC83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About Us</a:t>
            </a:r>
            <a:endParaRPr lang="en-US" dirty="0"/>
          </a:p>
        </p:txBody>
      </p:sp>
      <p:sp>
        <p:nvSpPr>
          <p:cNvPr id="5" name="Content Placeholder 4"/>
          <p:cNvSpPr>
            <a:spLocks noGrp="1"/>
          </p:cNvSpPr>
          <p:nvPr>
            <p:ph idx="1"/>
          </p:nvPr>
        </p:nvSpPr>
        <p:spPr/>
        <p:txBody>
          <a:bodyPr>
            <a:normAutofit/>
          </a:bodyPr>
          <a:lstStyle/>
          <a:p>
            <a:r>
              <a:rPr lang="en-US" sz="2400" b="1" dirty="0" smtClean="0"/>
              <a:t>Efficiency Maine is an independent trust</a:t>
            </a:r>
          </a:p>
          <a:p>
            <a:pPr lvl="1"/>
            <a:r>
              <a:rPr lang="en-US" dirty="0" smtClean="0"/>
              <a:t>Transferred from the Maine PUC to the Trust on 7/1/2010</a:t>
            </a:r>
          </a:p>
          <a:p>
            <a:pPr lvl="1"/>
            <a:r>
              <a:rPr lang="en-US" dirty="0" smtClean="0"/>
              <a:t>Directed by a 9-member Board of Trustees representing business and residential energy customers, engineers, energy experts, economists</a:t>
            </a:r>
          </a:p>
          <a:p>
            <a:pPr lvl="1"/>
            <a:r>
              <a:rPr lang="en-US" dirty="0" smtClean="0"/>
              <a:t>Funds held in trust for the benefit of the energy consumers who pay in to the funds through the SBC and RGGI</a:t>
            </a:r>
          </a:p>
          <a:p>
            <a:pPr lvl="1"/>
            <a:r>
              <a:rPr lang="en-US" dirty="0" smtClean="0"/>
              <a:t>Funds are expended consistent with statute, rules, and 3-Year Strategic Plan to be approved by Trust Board and Maine PUC</a:t>
            </a:r>
          </a:p>
          <a:p>
            <a:r>
              <a:rPr lang="en-US" sz="2400" b="1" dirty="0" smtClean="0"/>
              <a:t>Efficiency Maine reduces energy costs in Maine</a:t>
            </a:r>
          </a:p>
          <a:p>
            <a:pPr lvl="1"/>
            <a:r>
              <a:rPr lang="en-US" dirty="0" smtClean="0"/>
              <a:t>using market channels, and partnering with customers, to increase the availability and use of energy efficiency and alternative energy resources that cost less than conventional energy supply and to transform energy markets.</a:t>
            </a:r>
          </a:p>
        </p:txBody>
      </p:sp>
      <p:sp>
        <p:nvSpPr>
          <p:cNvPr id="6" name="Slide Number Placeholder 5"/>
          <p:cNvSpPr>
            <a:spLocks noGrp="1"/>
          </p:cNvSpPr>
          <p:nvPr>
            <p:ph type="sldNum" sz="quarter" idx="12"/>
          </p:nvPr>
        </p:nvSpPr>
        <p:spPr/>
        <p:txBody>
          <a:bodyPr/>
          <a:lstStyle/>
          <a:p>
            <a:fld id="{6840C897-278C-44B8-8F93-9EC31B7DC834}"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FY13 – Door Open or Closed?</a:t>
            </a:r>
            <a:br>
              <a:rPr lang="en-US" dirty="0" smtClean="0"/>
            </a:br>
            <a:r>
              <a:rPr lang="en-US" sz="2000" dirty="0" smtClean="0"/>
              <a:t>(Electric)</a:t>
            </a:r>
            <a:endParaRPr lang="en-US"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20</a:t>
            </a:fld>
            <a:endParaRPr lang="en-US"/>
          </a:p>
        </p:txBody>
      </p:sp>
      <p:pic>
        <p:nvPicPr>
          <p:cNvPr id="2" name="Picture 2"/>
          <p:cNvPicPr>
            <a:picLocks noChangeAspect="1" noChangeArrowheads="1"/>
          </p:cNvPicPr>
          <p:nvPr/>
        </p:nvPicPr>
        <p:blipFill>
          <a:blip r:embed="rId3" cstate="print"/>
          <a:srcRect/>
          <a:stretch>
            <a:fillRect/>
          </a:stretch>
        </p:blipFill>
        <p:spPr bwMode="auto">
          <a:xfrm>
            <a:off x="533400" y="1905000"/>
            <a:ext cx="6456178" cy="3886200"/>
          </a:xfrm>
          <a:prstGeom prst="rect">
            <a:avLst/>
          </a:prstGeom>
          <a:noFill/>
          <a:ln w="9525">
            <a:noFill/>
            <a:miter lim="800000"/>
            <a:headEnd/>
            <a:tailEnd/>
          </a:ln>
          <a:effectLst/>
        </p:spPr>
      </p:pic>
      <p:cxnSp>
        <p:nvCxnSpPr>
          <p:cNvPr id="10" name="Straight Arrow Connector 9"/>
          <p:cNvCxnSpPr/>
          <p:nvPr/>
        </p:nvCxnSpPr>
        <p:spPr>
          <a:xfrm flipH="1">
            <a:off x="3810000" y="2057400"/>
            <a:ext cx="32766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086600" y="1676400"/>
            <a:ext cx="1600200" cy="1200329"/>
          </a:xfrm>
          <a:prstGeom prst="rect">
            <a:avLst/>
          </a:prstGeom>
          <a:noFill/>
        </p:spPr>
        <p:txBody>
          <a:bodyPr wrap="square" rtlCol="0">
            <a:spAutoFit/>
          </a:bodyPr>
          <a:lstStyle/>
          <a:p>
            <a:pPr algn="ctr"/>
            <a:r>
              <a:rPr lang="en-US" dirty="0" smtClean="0">
                <a:latin typeface="Tahoma" pitchFamily="34" charset="0"/>
                <a:cs typeface="Tahoma" pitchFamily="34" charset="0"/>
              </a:rPr>
              <a:t>If budget gap filled by Long Term Contract</a:t>
            </a:r>
            <a:endParaRPr lang="en-US" dirty="0">
              <a:latin typeface="Tahoma" pitchFamily="34" charset="0"/>
              <a:cs typeface="Tahoma" pitchFamily="34" charset="0"/>
            </a:endParaRPr>
          </a:p>
        </p:txBody>
      </p:sp>
      <p:cxnSp>
        <p:nvCxnSpPr>
          <p:cNvPr id="12" name="Straight Arrow Connector 11"/>
          <p:cNvCxnSpPr/>
          <p:nvPr/>
        </p:nvCxnSpPr>
        <p:spPr>
          <a:xfrm flipH="1">
            <a:off x="6096000" y="3200400"/>
            <a:ext cx="9906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086600" y="3048000"/>
            <a:ext cx="1600200" cy="2308324"/>
          </a:xfrm>
          <a:prstGeom prst="rect">
            <a:avLst/>
          </a:prstGeom>
          <a:noFill/>
        </p:spPr>
        <p:txBody>
          <a:bodyPr wrap="square" rtlCol="0">
            <a:spAutoFit/>
          </a:bodyPr>
          <a:lstStyle/>
          <a:p>
            <a:pPr algn="ctr"/>
            <a:r>
              <a:rPr lang="en-US" dirty="0" smtClean="0">
                <a:latin typeface="Tahoma" pitchFamily="34" charset="0"/>
                <a:cs typeface="Tahoma" pitchFamily="34" charset="0"/>
              </a:rPr>
              <a:t>If budget gap </a:t>
            </a:r>
            <a:r>
              <a:rPr lang="en-US" u="sng" dirty="0" smtClean="0">
                <a:latin typeface="Tahoma" pitchFamily="34" charset="0"/>
                <a:cs typeface="Tahoma" pitchFamily="34" charset="0"/>
              </a:rPr>
              <a:t>not</a:t>
            </a:r>
            <a:r>
              <a:rPr lang="en-US" dirty="0" smtClean="0">
                <a:latin typeface="Tahoma" pitchFamily="34" charset="0"/>
                <a:cs typeface="Tahoma" pitchFamily="34" charset="0"/>
              </a:rPr>
              <a:t> filled by Long Term Contract, </a:t>
            </a:r>
            <a:r>
              <a:rPr lang="en-US" u="sng" dirty="0" smtClean="0">
                <a:latin typeface="Tahoma" pitchFamily="34" charset="0"/>
                <a:cs typeface="Tahoma" pitchFamily="34" charset="0"/>
              </a:rPr>
              <a:t>customers’ “lifetime” costs increase by $86.4M</a:t>
            </a:r>
            <a:endParaRPr lang="en-US" u="sng" dirty="0">
              <a:latin typeface="Tahoma" pitchFamily="34" charset="0"/>
              <a:cs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Contact:</a:t>
            </a:r>
            <a:endParaRPr lang="en-US" dirty="0"/>
          </a:p>
        </p:txBody>
      </p:sp>
      <p:sp>
        <p:nvSpPr>
          <p:cNvPr id="5" name="Content Placeholder 4"/>
          <p:cNvSpPr>
            <a:spLocks noGrp="1"/>
          </p:cNvSpPr>
          <p:nvPr>
            <p:ph idx="1"/>
          </p:nvPr>
        </p:nvSpPr>
        <p:spPr>
          <a:xfrm>
            <a:off x="457200" y="1752600"/>
            <a:ext cx="8229600" cy="4724400"/>
          </a:xfrm>
        </p:spPr>
        <p:txBody>
          <a:bodyPr>
            <a:normAutofit/>
          </a:bodyPr>
          <a:lstStyle/>
          <a:p>
            <a:pPr algn="ctr">
              <a:buNone/>
            </a:pPr>
            <a:r>
              <a:rPr lang="en-US" sz="2400" b="1" dirty="0" smtClean="0"/>
              <a:t>Michael D. Stoddard</a:t>
            </a:r>
          </a:p>
          <a:p>
            <a:pPr algn="ctr">
              <a:buNone/>
            </a:pPr>
            <a:r>
              <a:rPr lang="en-US" sz="2400" dirty="0" smtClean="0"/>
              <a:t>Executive Director</a:t>
            </a:r>
          </a:p>
          <a:p>
            <a:pPr algn="ctr">
              <a:buNone/>
            </a:pPr>
            <a:r>
              <a:rPr lang="en-US" sz="2400" dirty="0" smtClean="0"/>
              <a:t>Efficiency Maine Trust</a:t>
            </a:r>
          </a:p>
          <a:p>
            <a:pPr algn="ctr">
              <a:buNone/>
            </a:pPr>
            <a:r>
              <a:rPr lang="en-US" sz="2400" dirty="0" smtClean="0"/>
              <a:t>151 Capitol Street</a:t>
            </a:r>
          </a:p>
          <a:p>
            <a:pPr algn="ctr">
              <a:buNone/>
            </a:pPr>
            <a:r>
              <a:rPr lang="en-US" sz="2400" dirty="0" smtClean="0"/>
              <a:t>Augusta, Maine  04330</a:t>
            </a:r>
          </a:p>
          <a:p>
            <a:pPr algn="ctr">
              <a:buNone/>
            </a:pPr>
            <a:endParaRPr lang="en-US" dirty="0" smtClean="0"/>
          </a:p>
          <a:p>
            <a:pPr algn="ctr">
              <a:buNone/>
            </a:pPr>
            <a:endParaRPr lang="en-US" dirty="0" smtClean="0"/>
          </a:p>
          <a:p>
            <a:pPr algn="ctr">
              <a:buNone/>
            </a:pPr>
            <a:r>
              <a:rPr lang="en-US" sz="2400" dirty="0" smtClean="0">
                <a:hlinkClick r:id="rId3"/>
              </a:rPr>
              <a:t>Michael.Stoddard@EfficiencyMaine.com</a:t>
            </a:r>
            <a:endParaRPr lang="en-US" sz="2400" dirty="0" smtClean="0"/>
          </a:p>
          <a:p>
            <a:pPr algn="ctr">
              <a:buNone/>
            </a:pPr>
            <a:r>
              <a:rPr lang="en-US" sz="2400" dirty="0" smtClean="0">
                <a:hlinkClick r:id="rId4"/>
              </a:rPr>
              <a:t>www.EfficiencyMaine.com</a:t>
            </a:r>
            <a:endParaRPr lang="en-US" sz="2400" dirty="0" smtClean="0"/>
          </a:p>
          <a:p>
            <a:pPr algn="ctr">
              <a:buNone/>
            </a:pPr>
            <a:r>
              <a:rPr lang="en-US" sz="2400" dirty="0" smtClean="0">
                <a:hlinkClick r:id="rId5"/>
              </a:rPr>
              <a:t>www.SaveLikeAMainer.com</a:t>
            </a:r>
            <a:endParaRPr lang="en-US" sz="2400" dirty="0" smtClean="0"/>
          </a:p>
          <a:p>
            <a:endParaRPr lang="en-US" dirty="0" smtClean="0"/>
          </a:p>
        </p:txBody>
      </p:sp>
      <p:sp>
        <p:nvSpPr>
          <p:cNvPr id="6" name="Slide Number Placeholder 5"/>
          <p:cNvSpPr>
            <a:spLocks noGrp="1"/>
          </p:cNvSpPr>
          <p:nvPr>
            <p:ph type="sldNum" sz="quarter" idx="12"/>
          </p:nvPr>
        </p:nvSpPr>
        <p:spPr/>
        <p:txBody>
          <a:bodyPr/>
          <a:lstStyle/>
          <a:p>
            <a:fld id="{6840C897-278C-44B8-8F93-9EC31B7DC834}"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Z:\User Folder\Mike_Beamer\PPT\slam_transitio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itle 5"/>
          <p:cNvSpPr>
            <a:spLocks noGrp="1"/>
          </p:cNvSpPr>
          <p:nvPr>
            <p:ph type="ctrTitle"/>
          </p:nvPr>
        </p:nvSpPr>
        <p:spPr>
          <a:xfrm>
            <a:off x="685800" y="1828800"/>
            <a:ext cx="8458200" cy="2362200"/>
          </a:xfrm>
        </p:spPr>
        <p:txBody>
          <a:bodyPr>
            <a:normAutofit/>
          </a:bodyPr>
          <a:lstStyle/>
          <a:p>
            <a:r>
              <a:rPr lang="en-US" sz="3600" dirty="0" smtClean="0"/>
              <a:t>Efficiency Maine Trust Results -- Year 1</a:t>
            </a:r>
            <a:r>
              <a:rPr lang="en-US" dirty="0" smtClean="0"/>
              <a:t/>
            </a:r>
            <a:br>
              <a:rPr lang="en-US" dirty="0" smtClean="0"/>
            </a:br>
            <a:r>
              <a:rPr lang="en-US" sz="1800" dirty="0" smtClean="0"/>
              <a:t>(FY11 – from July 1, 2010 to June 30, 2011)</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EM’s FY11 Programs Delivered</a:t>
            </a:r>
            <a:br>
              <a:rPr lang="en-US" dirty="0" smtClean="0"/>
            </a:br>
            <a:r>
              <a:rPr lang="en-US" dirty="0" smtClean="0"/>
              <a:t>Electricity Savings for 3 c/kWh</a:t>
            </a:r>
            <a:endParaRPr lang="en-US"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4</a:t>
            </a:fld>
            <a:endParaRPr lang="en-US"/>
          </a:p>
        </p:txBody>
      </p:sp>
      <p:pic>
        <p:nvPicPr>
          <p:cNvPr id="2050" name="Picture 2"/>
          <p:cNvPicPr>
            <a:picLocks noGrp="1" noChangeAspect="1" noChangeArrowheads="1"/>
          </p:cNvPicPr>
          <p:nvPr>
            <p:ph idx="1"/>
          </p:nvPr>
        </p:nvPicPr>
        <p:blipFill>
          <a:blip r:embed="rId3" cstate="print"/>
          <a:srcRect/>
          <a:stretch>
            <a:fillRect/>
          </a:stretch>
        </p:blipFill>
        <p:spPr bwMode="auto">
          <a:xfrm>
            <a:off x="380999" y="1828800"/>
            <a:ext cx="8229601" cy="4267200"/>
          </a:xfrm>
          <a:prstGeom prst="rect">
            <a:avLst/>
          </a:prstGeom>
          <a:noFill/>
          <a:ln w="9525">
            <a:noFill/>
            <a:miter lim="800000"/>
            <a:headEnd/>
            <a:tailEnd/>
          </a:ln>
          <a:effectLst/>
        </p:spPr>
      </p:pic>
      <p:sp>
        <p:nvSpPr>
          <p:cNvPr id="10" name="TextBox 9"/>
          <p:cNvSpPr txBox="1"/>
          <p:nvPr/>
        </p:nvSpPr>
        <p:spPr>
          <a:xfrm>
            <a:off x="1752600" y="2133600"/>
            <a:ext cx="3886200" cy="1477328"/>
          </a:xfrm>
          <a:prstGeom prst="rect">
            <a:avLst/>
          </a:prstGeom>
          <a:solidFill>
            <a:schemeClr val="bg1"/>
          </a:solidFill>
        </p:spPr>
        <p:txBody>
          <a:bodyPr wrap="square" rtlCol="0">
            <a:spAutoFit/>
          </a:bodyPr>
          <a:lstStyle/>
          <a:p>
            <a:pPr algn="ctr"/>
            <a:endParaRPr lang="en-US" b="1" dirty="0" smtClean="0">
              <a:latin typeface="Tahoma" pitchFamily="34" charset="0"/>
              <a:cs typeface="Tahoma" pitchFamily="34" charset="0"/>
            </a:endParaRPr>
          </a:p>
          <a:p>
            <a:pPr algn="ctr"/>
            <a:r>
              <a:rPr lang="en-US" b="1" dirty="0" smtClean="0">
                <a:latin typeface="Tahoma" pitchFamily="34" charset="0"/>
                <a:cs typeface="Tahoma" pitchFamily="34" charset="0"/>
              </a:rPr>
              <a:t>Efficiency Maine helps electric customers acquire the </a:t>
            </a:r>
            <a:r>
              <a:rPr lang="en-US" b="1" u="sng" dirty="0" smtClean="0">
                <a:latin typeface="Tahoma" pitchFamily="34" charset="0"/>
                <a:cs typeface="Tahoma" pitchFamily="34" charset="0"/>
              </a:rPr>
              <a:t>cheapest energy</a:t>
            </a:r>
            <a:r>
              <a:rPr lang="en-US" b="1" dirty="0" smtClean="0">
                <a:latin typeface="Tahoma" pitchFamily="34" charset="0"/>
                <a:cs typeface="Tahoma" pitchFamily="34" charset="0"/>
              </a:rPr>
              <a:t> in the state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lstStyle/>
          <a:p>
            <a:r>
              <a:rPr lang="en-US" dirty="0" smtClean="0"/>
              <a:t>EM’s FY11 Programs Delivered</a:t>
            </a:r>
            <a:br>
              <a:rPr lang="en-US" dirty="0" smtClean="0"/>
            </a:br>
            <a:r>
              <a:rPr lang="en-US" dirty="0" smtClean="0"/>
              <a:t>Oil Savings for $1.16/gallon</a:t>
            </a:r>
            <a:endParaRPr lang="en-US"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5</a:t>
            </a:fld>
            <a:endParaRPr lang="en-US"/>
          </a:p>
        </p:txBody>
      </p:sp>
      <p:pic>
        <p:nvPicPr>
          <p:cNvPr id="2050" name="Picture 2"/>
          <p:cNvPicPr>
            <a:picLocks noChangeAspect="1" noChangeArrowheads="1"/>
          </p:cNvPicPr>
          <p:nvPr/>
        </p:nvPicPr>
        <p:blipFill>
          <a:blip r:embed="rId3" cstate="print"/>
          <a:srcRect/>
          <a:stretch>
            <a:fillRect/>
          </a:stretch>
        </p:blipFill>
        <p:spPr bwMode="auto">
          <a:xfrm>
            <a:off x="533400" y="1828801"/>
            <a:ext cx="7703703" cy="4375561"/>
          </a:xfrm>
          <a:prstGeom prst="rect">
            <a:avLst/>
          </a:prstGeom>
          <a:noFill/>
          <a:ln w="9525">
            <a:noFill/>
            <a:miter lim="800000"/>
            <a:headEnd/>
            <a:tailEnd/>
          </a:ln>
          <a:effectLst/>
        </p:spPr>
      </p:pic>
      <p:sp>
        <p:nvSpPr>
          <p:cNvPr id="10" name="TextBox 9"/>
          <p:cNvSpPr txBox="1"/>
          <p:nvPr/>
        </p:nvSpPr>
        <p:spPr>
          <a:xfrm>
            <a:off x="1600200" y="2286000"/>
            <a:ext cx="4038600" cy="1477328"/>
          </a:xfrm>
          <a:prstGeom prst="rect">
            <a:avLst/>
          </a:prstGeom>
          <a:solidFill>
            <a:schemeClr val="bg1"/>
          </a:solidFill>
        </p:spPr>
        <p:txBody>
          <a:bodyPr wrap="square" rtlCol="0">
            <a:spAutoFit/>
          </a:bodyPr>
          <a:lstStyle/>
          <a:p>
            <a:pPr algn="ctr"/>
            <a:endParaRPr lang="en-US" b="1" dirty="0" smtClean="0">
              <a:latin typeface="Tahoma" pitchFamily="34" charset="0"/>
              <a:cs typeface="Tahoma" pitchFamily="34" charset="0"/>
            </a:endParaRPr>
          </a:p>
          <a:p>
            <a:pPr algn="ctr"/>
            <a:r>
              <a:rPr lang="en-US" b="1" dirty="0" smtClean="0">
                <a:latin typeface="Tahoma" pitchFamily="34" charset="0"/>
                <a:cs typeface="Tahoma" pitchFamily="34" charset="0"/>
              </a:rPr>
              <a:t>Efficiency Maine helps residential oil customers acquire the </a:t>
            </a:r>
            <a:r>
              <a:rPr lang="en-US" b="1" u="sng" dirty="0" smtClean="0">
                <a:latin typeface="Tahoma" pitchFamily="34" charset="0"/>
                <a:cs typeface="Tahoma" pitchFamily="34" charset="0"/>
              </a:rPr>
              <a:t>cheapest energy</a:t>
            </a:r>
            <a:r>
              <a:rPr lang="en-US" b="1" dirty="0" smtClean="0">
                <a:latin typeface="Tahoma" pitchFamily="34" charset="0"/>
                <a:cs typeface="Tahoma" pitchFamily="34" charset="0"/>
              </a:rPr>
              <a:t> in the state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normAutofit/>
          </a:bodyPr>
          <a:lstStyle/>
          <a:p>
            <a:r>
              <a:rPr lang="en-US" dirty="0" smtClean="0"/>
              <a:t>EM Helped Customers in ME </a:t>
            </a:r>
            <a:br>
              <a:rPr lang="en-US" dirty="0" smtClean="0"/>
            </a:br>
            <a:r>
              <a:rPr lang="en-US" sz="2000" dirty="0" smtClean="0"/>
              <a:t>Avoid More Wasted Energy than Ever</a:t>
            </a: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6</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762000" y="1524000"/>
            <a:ext cx="7620000" cy="458674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normAutofit/>
          </a:bodyPr>
          <a:lstStyle/>
          <a:p>
            <a:r>
              <a:rPr lang="en-US" dirty="0" smtClean="0"/>
              <a:t>Without EM’s FY11 Programs ...</a:t>
            </a:r>
            <a:br>
              <a:rPr lang="en-US" dirty="0" smtClean="0"/>
            </a:br>
            <a:r>
              <a:rPr lang="en-US" sz="2000" dirty="0" smtClean="0"/>
              <a:t>Mainers Would Spend $449M More on Energy</a:t>
            </a: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7</a:t>
            </a:fld>
            <a:endParaRPr lang="en-US"/>
          </a:p>
        </p:txBody>
      </p:sp>
      <p:sp>
        <p:nvSpPr>
          <p:cNvPr id="8" name="TextBox 7"/>
          <p:cNvSpPr txBox="1"/>
          <p:nvPr/>
        </p:nvSpPr>
        <p:spPr>
          <a:xfrm>
            <a:off x="1066800" y="6248400"/>
            <a:ext cx="6324600" cy="307777"/>
          </a:xfrm>
          <a:prstGeom prst="rect">
            <a:avLst/>
          </a:prstGeom>
          <a:noFill/>
        </p:spPr>
        <p:txBody>
          <a:bodyPr wrap="square" rtlCol="0">
            <a:spAutoFit/>
          </a:bodyPr>
          <a:lstStyle/>
          <a:p>
            <a:r>
              <a:rPr lang="en-US" sz="1400" b="1" dirty="0" smtClean="0"/>
              <a:t>NPV, Lifetime Savings</a:t>
            </a:r>
            <a:endParaRPr lang="en-US" b="1" dirty="0"/>
          </a:p>
        </p:txBody>
      </p:sp>
      <p:pic>
        <p:nvPicPr>
          <p:cNvPr id="1027" name="Picture 3"/>
          <p:cNvPicPr>
            <a:picLocks noChangeAspect="1" noChangeArrowheads="1"/>
          </p:cNvPicPr>
          <p:nvPr/>
        </p:nvPicPr>
        <p:blipFill>
          <a:blip r:embed="rId3" cstate="print"/>
          <a:srcRect/>
          <a:stretch>
            <a:fillRect/>
          </a:stretch>
        </p:blipFill>
        <p:spPr bwMode="auto">
          <a:xfrm>
            <a:off x="685800" y="1615204"/>
            <a:ext cx="7394416" cy="448079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normAutofit/>
          </a:bodyPr>
          <a:lstStyle/>
          <a:p>
            <a:r>
              <a:rPr lang="en-US" dirty="0" smtClean="0"/>
              <a:t>EM Partnered with Customers </a:t>
            </a:r>
            <a:br>
              <a:rPr lang="en-US" dirty="0" smtClean="0"/>
            </a:br>
            <a:r>
              <a:rPr lang="en-US" sz="2000" dirty="0" smtClean="0"/>
              <a:t>to Leverage Private Investment in Maine</a:t>
            </a: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8</a:t>
            </a:fld>
            <a:endParaRPr lang="en-US"/>
          </a:p>
        </p:txBody>
      </p:sp>
      <p:pic>
        <p:nvPicPr>
          <p:cNvPr id="2" name="Picture 2"/>
          <p:cNvPicPr>
            <a:picLocks noChangeAspect="1" noChangeArrowheads="1"/>
          </p:cNvPicPr>
          <p:nvPr/>
        </p:nvPicPr>
        <p:blipFill>
          <a:blip r:embed="rId3" cstate="print"/>
          <a:srcRect/>
          <a:stretch>
            <a:fillRect/>
          </a:stretch>
        </p:blipFill>
        <p:spPr bwMode="auto">
          <a:xfrm>
            <a:off x="802662" y="1583091"/>
            <a:ext cx="7579338" cy="456162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Z:\User Folder\Mike_Beamer\PPT\slam_cop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itle 3"/>
          <p:cNvSpPr>
            <a:spLocks noGrp="1"/>
          </p:cNvSpPr>
          <p:nvPr>
            <p:ph type="title"/>
          </p:nvPr>
        </p:nvSpPr>
        <p:spPr/>
        <p:txBody>
          <a:bodyPr>
            <a:normAutofit/>
          </a:bodyPr>
          <a:lstStyle/>
          <a:p>
            <a:r>
              <a:rPr lang="en-US" dirty="0" smtClean="0"/>
              <a:t>Investments + Savings = Jobs</a:t>
            </a:r>
            <a:br>
              <a:rPr lang="en-US" dirty="0" smtClean="0"/>
            </a:br>
            <a:endParaRPr lang="en-US" sz="2000" dirty="0"/>
          </a:p>
        </p:txBody>
      </p:sp>
      <p:sp>
        <p:nvSpPr>
          <p:cNvPr id="6" name="Slide Number Placeholder 5"/>
          <p:cNvSpPr>
            <a:spLocks noGrp="1"/>
          </p:cNvSpPr>
          <p:nvPr>
            <p:ph type="sldNum" sz="quarter" idx="12"/>
          </p:nvPr>
        </p:nvSpPr>
        <p:spPr/>
        <p:txBody>
          <a:bodyPr/>
          <a:lstStyle/>
          <a:p>
            <a:fld id="{6840C897-278C-44B8-8F93-9EC31B7DC834}" type="slidenum">
              <a:rPr lang="en-US" smtClean="0"/>
              <a:pPr/>
              <a:t>9</a:t>
            </a:fld>
            <a:endParaRPr lang="en-US"/>
          </a:p>
        </p:txBody>
      </p:sp>
      <p:sp>
        <p:nvSpPr>
          <p:cNvPr id="7" name="Content Placeholder 6"/>
          <p:cNvSpPr>
            <a:spLocks noGrp="1"/>
          </p:cNvSpPr>
          <p:nvPr>
            <p:ph idx="1"/>
          </p:nvPr>
        </p:nvSpPr>
        <p:spPr>
          <a:xfrm>
            <a:off x="457200" y="1600200"/>
            <a:ext cx="8229600" cy="5257800"/>
          </a:xfrm>
        </p:spPr>
        <p:txBody>
          <a:bodyPr>
            <a:normAutofit/>
          </a:bodyPr>
          <a:lstStyle/>
          <a:p>
            <a:r>
              <a:rPr lang="en-US" dirty="0" smtClean="0"/>
              <a:t>Macro-economic study* shows that for every $1 million invested by efficiency programs:</a:t>
            </a:r>
          </a:p>
          <a:p>
            <a:pPr lvl="1"/>
            <a:r>
              <a:rPr lang="en-US" dirty="0" smtClean="0"/>
              <a:t>50 FTE jobs for 1 year, if invested in </a:t>
            </a:r>
            <a:r>
              <a:rPr lang="en-US" u="sng" dirty="0" smtClean="0"/>
              <a:t>electric </a:t>
            </a:r>
            <a:r>
              <a:rPr lang="en-US" dirty="0" smtClean="0"/>
              <a:t>saving measures </a:t>
            </a:r>
          </a:p>
          <a:p>
            <a:pPr lvl="1"/>
            <a:r>
              <a:rPr lang="en-US" dirty="0" smtClean="0"/>
              <a:t>70 FTE jobs for 1 year, if invested in </a:t>
            </a:r>
            <a:r>
              <a:rPr lang="en-US" u="sng" dirty="0" smtClean="0"/>
              <a:t>fuel oil </a:t>
            </a:r>
            <a:r>
              <a:rPr lang="en-US" dirty="0" smtClean="0"/>
              <a:t>saving measures</a:t>
            </a:r>
          </a:p>
          <a:p>
            <a:pPr>
              <a:buNone/>
            </a:pPr>
            <a:endParaRPr lang="en-US" dirty="0" smtClean="0"/>
          </a:p>
          <a:p>
            <a:r>
              <a:rPr lang="en-US" dirty="0" smtClean="0"/>
              <a:t>EM’s FY11 programs invested:</a:t>
            </a:r>
          </a:p>
          <a:p>
            <a:pPr lvl="1"/>
            <a:r>
              <a:rPr lang="en-US" dirty="0" smtClean="0"/>
              <a:t>$22.8 million in electric saving measures</a:t>
            </a:r>
          </a:p>
          <a:p>
            <a:pPr lvl="1"/>
            <a:r>
              <a:rPr lang="en-US" dirty="0" smtClean="0"/>
              <a:t>$19.9 million in fuel oil saving measures</a:t>
            </a:r>
          </a:p>
          <a:p>
            <a:pPr lvl="1"/>
            <a:endParaRPr lang="en-US" dirty="0" smtClean="0"/>
          </a:p>
          <a:p>
            <a:r>
              <a:rPr lang="en-US" dirty="0" smtClean="0"/>
              <a:t>Total jobs retained/generated from EM’s FY11 programs</a:t>
            </a:r>
          </a:p>
          <a:p>
            <a:pPr lvl="1"/>
            <a:r>
              <a:rPr lang="en-US" b="1" dirty="0" smtClean="0"/>
              <a:t>2,538</a:t>
            </a:r>
            <a:r>
              <a:rPr lang="en-US" dirty="0" smtClean="0"/>
              <a:t> FTE job-years</a:t>
            </a:r>
          </a:p>
          <a:p>
            <a:pPr lvl="3">
              <a:buNone/>
            </a:pPr>
            <a:endParaRPr lang="en-US" dirty="0" smtClean="0"/>
          </a:p>
          <a:p>
            <a:pPr marL="0" indent="0">
              <a:buNone/>
            </a:pPr>
            <a:r>
              <a:rPr lang="en-US" dirty="0" smtClean="0"/>
              <a:t>* </a:t>
            </a:r>
            <a:r>
              <a:rPr lang="en-US" sz="1500" dirty="0" smtClean="0"/>
              <a:t>ENE and Economic Development Research Group, Inc., </a:t>
            </a:r>
            <a:r>
              <a:rPr lang="en-US" sz="1500" i="1" dirty="0" smtClean="0"/>
              <a:t>Energy Efficiency: Engine of Economic Growth,  </a:t>
            </a:r>
            <a:r>
              <a:rPr lang="en-US" sz="1500" dirty="0" smtClean="0"/>
              <a:t>Oct. 2009</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1738</TotalTime>
  <Words>829</Words>
  <Application>Microsoft Office PowerPoint</Application>
  <PresentationFormat>On-screen Show (4:3)</PresentationFormat>
  <Paragraphs>155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Efficiency maine’s  recent successes and major opportunities ahead      Michael D. Stoddard Executive Director</vt:lpstr>
      <vt:lpstr>About Us</vt:lpstr>
      <vt:lpstr>Efficiency Maine Trust Results -- Year 1 (FY11 – from July 1, 2010 to June 30, 2011) </vt:lpstr>
      <vt:lpstr>EM’s FY11 Programs Delivered Electricity Savings for 3 c/kWh</vt:lpstr>
      <vt:lpstr>EM’s FY11 Programs Delivered Oil Savings for $1.16/gallon</vt:lpstr>
      <vt:lpstr>EM Helped Customers in ME  Avoid More Wasted Energy than Ever</vt:lpstr>
      <vt:lpstr>Without EM’s FY11 Programs ... Mainers Would Spend $449M More on Energy</vt:lpstr>
      <vt:lpstr>EM Partnered with Customers  to Leverage Private Investment in Maine</vt:lpstr>
      <vt:lpstr>Investments + Savings = Jobs </vt:lpstr>
      <vt:lpstr>Excellent Benefit-to-Cost Ratio</vt:lpstr>
      <vt:lpstr>Efficiency Maine  Program Highlights -- Year 1</vt:lpstr>
      <vt:lpstr>Residential Lighting</vt:lpstr>
      <vt:lpstr>Residential Lighting Illustration of Market Transformation</vt:lpstr>
      <vt:lpstr>Home Energy Savings Program </vt:lpstr>
      <vt:lpstr>Competitive Bid Program</vt:lpstr>
      <vt:lpstr>Business Incentive Program</vt:lpstr>
      <vt:lpstr>Business Opportunities Ahead</vt:lpstr>
      <vt:lpstr>FY12 Highlights</vt:lpstr>
      <vt:lpstr>FY13 – Door Open or Closed?  (All Fuels)</vt:lpstr>
      <vt:lpstr>FY13 – Door Open or Closed? (Electric)</vt:lpstr>
      <vt:lpstr>Contact:</vt:lpstr>
    </vt:vector>
  </TitlesOfParts>
  <Company>MDLLC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mike.beamer</dc:creator>
  <cp:lastModifiedBy>pbadeau</cp:lastModifiedBy>
  <cp:revision>57</cp:revision>
  <dcterms:created xsi:type="dcterms:W3CDTF">2011-12-09T21:18:16Z</dcterms:created>
  <dcterms:modified xsi:type="dcterms:W3CDTF">2012-11-30T20:17:48Z</dcterms:modified>
</cp:coreProperties>
</file>